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73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5" r:id="rId12"/>
    <p:sldId id="277" r:id="rId13"/>
    <p:sldId id="278" r:id="rId14"/>
    <p:sldId id="26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2A7"/>
    <a:srgbClr val="FFFFFF"/>
    <a:srgbClr val="FF8D99"/>
    <a:srgbClr val="E0948E"/>
    <a:srgbClr val="FF9871"/>
    <a:srgbClr val="5B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218" autoAdjust="0"/>
  </p:normalViewPr>
  <p:slideViewPr>
    <p:cSldViewPr snapToGrid="0">
      <p:cViewPr varScale="1">
        <p:scale>
          <a:sx n="123" d="100"/>
          <a:sy n="123" d="100"/>
        </p:scale>
        <p:origin x="18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3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191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ff00c54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ff00c54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*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Note that all of the photos in this presentation are of the </a:t>
            </a:r>
            <a:r>
              <a:rPr lang="hr-H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</a:t>
            </a:r>
            <a:r>
              <a:rPr lang="hr-HR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Falls, shared by Brazil and Argentina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Context and purpose of Lesson 8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This</a:t>
            </a:r>
            <a:r>
              <a:rPr lang="en-US" b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is the final lesson in this module on initiating transboundary conservation. The purpose is to:</a:t>
            </a:r>
            <a:endParaRPr lang="en-GB" i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Provide an overview of the next steps in transboundary conservation</a:t>
            </a:r>
            <a:r>
              <a:rPr lang="hr-HR" b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process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Provide final thoughts on initiating transboundary conservation</a:t>
            </a:r>
            <a:endParaRPr lang="hr-HR" b="0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Give learners a final opportunity to ask questions or raise points for discussion</a:t>
            </a:r>
            <a:endParaRPr lang="en-US" b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Supplemental Reading  </a:t>
            </a:r>
            <a:endParaRPr lang="en-GB" i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</a:t>
            </a:r>
            <a:r>
              <a:rPr lang="hr-HR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WCPA Best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Practice Guidelines</a:t>
            </a:r>
            <a:r>
              <a:rPr lang="en-GB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Transboundary Conservation: A systematic and integrated approach (Pgs.70– 82)</a:t>
            </a:r>
            <a:endParaRPr lang="hr-HR" i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Initiating effective transboundary conservation: a practitioner’s guideline based on the experience from the Dinaric Arc (Pgs. 24–41)</a:t>
            </a:r>
            <a:endParaRPr lang="hr-HR" i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Guidelines for Protected Areas Legislation (PA Guidelines) (Pgs. 270–271, 280–292)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720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f00c54be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f00c54be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Measuring</a:t>
            </a:r>
            <a:r>
              <a:rPr lang="hr-HR" b="1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results: Monitoring and evaluation</a:t>
            </a:r>
            <a:endParaRPr lang="hr-H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comes</a:t>
            </a:r>
            <a:r>
              <a:rPr lang="en-US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next?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Monitoring and Evaluation of transboundary management effectiveness</a:t>
            </a:r>
            <a:r>
              <a:rPr lang="en-US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en-GB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Monitoring and evaluation is an integral part of the conservation planning and management cycle</a:t>
            </a:r>
            <a:endParaRPr lang="hr-HR" i="0" baseline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Provides intelligence to assess results and identify what modifications may be needed to improve performance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For TBCAs:</a:t>
            </a:r>
            <a:endParaRPr lang="en-GB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 progress and outcomes – need systems that can work across boundaries and can be applied by countries working together</a:t>
            </a:r>
            <a:endParaRPr lang="hr-HR" i="0" baseline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tabLst/>
              <a:defRPr/>
            </a:pPr>
            <a:r>
              <a:rPr lang="en-US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Determine if there is a need to continue – ask whether there is a compelling reason to continue the transboundary activity, revisiting original goals and objectives</a:t>
            </a:r>
            <a:r>
              <a:rPr lang="hr-HR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</a:t>
            </a:r>
            <a:r>
              <a:rPr lang="hr-HR" i="1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Note that ‘compelling reason to act’, as defined in Glossary, indicates </a:t>
            </a:r>
            <a:r>
              <a:rPr lang="en-GB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reason or motive that is convincing enough to undertake transboundary conservation and engage in transboundary cooperation</a:t>
            </a:r>
            <a:r>
              <a:rPr lang="hr-HR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hr-HR" i="0" baseline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Adapt management and action plans – assess changing conditions and adapt relevant objectives and plans</a:t>
            </a:r>
            <a:endParaRPr lang="hr-HR" i="0" baseline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i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Communicate progress – notify all stakeholders about whether outcomes have been met</a:t>
            </a:r>
            <a:endParaRPr i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73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f008b6c3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f008b6c3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en-US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Sunset over Iguazu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Lessons and advice</a:t>
            </a:r>
            <a:endParaRPr lang="en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Initiating</a:t>
            </a:r>
            <a:r>
              <a:rPr lang="en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Transboundary Conservation</a:t>
            </a: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Recommendations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Diagnose the situation before engaging in transboundary conservation</a:t>
            </a:r>
            <a:endParaRPr lang="hr-HR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tabLst/>
              <a:defRPr/>
            </a:pPr>
            <a:r>
              <a:rPr lang="hr-HR" sz="1100" dirty="0">
                <a:sym typeface="Times New Roman"/>
              </a:rPr>
              <a:t>Decide </a:t>
            </a:r>
            <a:r>
              <a:rPr lang="en" sz="1100" dirty="0">
                <a:sym typeface="Times New Roman"/>
              </a:rPr>
              <a:t>if there is a compelling reason to act</a:t>
            </a:r>
            <a:r>
              <a:rPr lang="hr-HR" sz="1100" dirty="0">
                <a:sym typeface="Times New Roman"/>
              </a:rPr>
              <a:t> 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</a:t>
            </a:r>
            <a:r>
              <a:rPr lang="hr-HR" i="1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Note that ‘compelling reason to act’, as defined in Glossary, indicates </a:t>
            </a:r>
            <a:r>
              <a:rPr lang="en-GB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reason or motive that is convincing enough to undertake transboundary conservation and engage in transboundary cooperation</a:t>
            </a:r>
            <a:r>
              <a:rPr lang="hr-HR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en" sz="1100" dirty="0">
              <a:sym typeface="Times New Roman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tabLst/>
              <a:defRPr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Work towards reaching a shared understanding and develop a common vision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Move from assessment to design and determine leadership, mobilize stakeholders, and create an organizational structure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Define the </a:t>
            </a:r>
            <a:r>
              <a:rPr lang="hr-HR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Transboundary</a:t>
            </a:r>
            <a:r>
              <a:rPr lang="hr-HR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Conservation Area (TBCA) carefully, taking into consideration </a:t>
            </a: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stakeholders’ interests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Ideally express the vision and objectives in a joint management plan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Determine specific areas of realistic cooperation and mutual interests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418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ff00c54b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ff00c54b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1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Use</a:t>
            </a: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this slide for a final discussion of any last questions or ideas.</a:t>
            </a:r>
            <a:endParaRPr lang="en-GB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Ask learners if there are any questions</a:t>
            </a:r>
            <a:endParaRPr lang="hr-HR" b="0" i="0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Ask others to weigh in on the questions asked and provide their own answers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b="0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Pause the slideshow and take notes on the slide itself to record questions</a:t>
            </a: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and responses</a:t>
            </a:r>
            <a:r>
              <a:rPr lang="en-US" b="0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Duplicate</a:t>
            </a: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the slide if you need more space. Afterwards, responses can be shared with learners.</a:t>
            </a:r>
            <a:endParaRPr b="0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8832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ff00c54b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ff00c54b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1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Use</a:t>
            </a: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this slide for final lessons and thoughts on the training course and its content.</a:t>
            </a:r>
            <a:endParaRPr lang="en-GB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Pause the slideshow and provide learners with copies of the module evaluation</a:t>
            </a:r>
            <a:endParaRPr lang="hr-HR" b="0" i="0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Following the evaluation, ask for a final round of comments, in which each participant, going around, is invited to share a lesson learned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b="0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Pause the slideshow and take notes on the slide itself to record questions</a:t>
            </a: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and responses</a:t>
            </a:r>
            <a:r>
              <a:rPr lang="en-US" b="0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Duplicate</a:t>
            </a:r>
            <a:r>
              <a:rPr lang="en-US" b="0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the slide if you need more space. Afterwards, responses can be shared with learners.</a:t>
            </a:r>
            <a:endParaRPr lang="en-US" b="0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ff00c54b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ff00c54b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Learning Objectives</a:t>
            </a: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Introduce the learners to the underlying element of cooperative management.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Discuss and analyze the potential obstacles and strategies for informal and formal agreements as providing a foundation management plans.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Determine methods for securing capacity and resources needed to implement activities and sustained collaboration from stakeholders.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 obstacles and strategies for ensuring financial stability.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Understand how to build legitimacy and political support for transboundary conservation initiatives.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658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eeaf980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eeaf980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7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</a:t>
            </a:r>
            <a:r>
              <a:rPr lang="en-GB" sz="9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credit:</a:t>
            </a:r>
            <a:r>
              <a:rPr lang="en-GB" sz="9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hr-HR" sz="9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sz="900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sz="900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sz="900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sz="9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sz="900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Factors</a:t>
            </a:r>
            <a:r>
              <a:rPr lang="en-US" sz="1200" b="1" baseline="0" dirty="0">
                <a:solidFill>
                  <a:schemeClr val="dk1"/>
                </a:solidFill>
              </a:rPr>
              <a:t> of success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baseline="0" dirty="0">
                <a:solidFill>
                  <a:schemeClr val="dk1"/>
                </a:solidFill>
              </a:rPr>
              <a:t>Recall the five factors of success in the process of initiating transboundary conservation: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chemeClr val="dk1"/>
                </a:solidFill>
              </a:rPr>
              <a:t>1. Assess the enabling environment to pursue transboundary conservation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chemeClr val="dk1"/>
                </a:solidFill>
              </a:rPr>
              <a:t>2. Define the transboundary context and relationships affecting the achievement of the conservation targets and the resulting geographic extent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chemeClr val="dk1"/>
                </a:solidFill>
              </a:rPr>
              <a:t>3. Identify and involve stakeholders, obtain support of decision makers and ensure political will and buy-in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chemeClr val="dk1"/>
                </a:solidFill>
              </a:rPr>
              <a:t>4. Agree on common values and joint vision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chemeClr val="dk1"/>
                </a:solidFill>
              </a:rPr>
              <a:t>5. Determine common transboundary management objectives and develop cooperative agreements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module has provided information and practice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ensure participants have the skills and knowledge to achieve these five factors in initiating transboundary conservation. This lesson provides an overview of the next steps, additional thoughts and recommendations, and a final opportunity for questions and discussion relating to all five factors.</a:t>
            </a:r>
          </a:p>
        </p:txBody>
      </p:sp>
    </p:spTree>
    <p:extLst>
      <p:ext uri="{BB962C8B-B14F-4D97-AF65-F5344CB8AC3E}">
        <p14:creationId xmlns:p14="http://schemas.microsoft.com/office/powerpoint/2010/main" val="297787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ff00c54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ff00c54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Content overview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This</a:t>
            </a:r>
            <a:r>
              <a:rPr lang="en-US" b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lesson will address</a:t>
            </a:r>
            <a:r>
              <a:rPr lang="hr-HR" b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endParaRPr lang="en-GB" i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Next steps in transboundary conservation</a:t>
            </a:r>
            <a:endParaRPr lang="hr-HR" b="0" baseline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0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Lessons and advice in initiating transboundary conservation</a:t>
            </a:r>
            <a:endParaRPr b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454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ff00c54be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ff00c54be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comes next?</a:t>
            </a:r>
            <a:endParaRPr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Establishment and management of transboundary conservation initiatives requires: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ecuring capacity needed to implement activities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as wel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 as securing political buy-in and building legitimacy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evelop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ing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an action plan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tabLst/>
              <a:defRPr/>
            </a:pP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Assessing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and securing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financial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sustainability</a:t>
            </a:r>
            <a:endParaRPr lang="en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mplementation of the management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/action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plan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s, including mechanisms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for the establishment of transboundary agreements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Monitoring and Evaluation</a:t>
            </a:r>
            <a:endParaRPr lang="hr-HR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Assessing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progress and outcomes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Determine if there is a need to continue</a:t>
            </a:r>
            <a:endParaRPr lang="hr-HR"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Adapt the management and action plans</a:t>
            </a:r>
            <a:endParaRPr lang="hr-HR"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Communicate progress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endParaRPr lang="hr-HR" baseline="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326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f00c54be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f00c54be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1" baseline="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Securing capacity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comes next?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Securing Capacity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commitments of expertise, knowledge, management obligations and resources by relevant stakeholders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requires regular and consistent dialogues with stakeholders in the planning and management process to gain advice, build confidence, and commit resources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874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ff00c54be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ff00c54be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</a:t>
            </a:r>
            <a:r>
              <a:rPr lang="en-US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National Park (Argentina) ©UNESCO / Ron Van </a:t>
            </a:r>
            <a:r>
              <a:rPr lang="en-US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Oers</a:t>
            </a:r>
            <a:endParaRPr lang="hr-HR" i="1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Securing political buy-in</a:t>
            </a:r>
            <a:r>
              <a:rPr lang="hr-HR" b="1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&amp; building legitimacy</a:t>
            </a:r>
            <a:endParaRPr b="1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comes next?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Building Legitimacy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Approaches: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Top-down approach: initiated by institutions and actors who operate at higher levels in governments, regional or international institutions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Bottom-up approach: building transboundary cooperation from the ground level through local communities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Third party facilitation usually brought about through the intervention of a donor, an externally-based NGO or a similar agency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Political commitments from prospective countries to begin the dialogue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Building political support and commitment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Sustained collaboration between partners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Balance of local and national involvement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076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ff00c54b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ff00c54be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Developing transboundary agreements</a:t>
            </a:r>
            <a:endParaRPr b="1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comes next?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Development of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transboundary agreements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Types of International Agreements: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binding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non-binding, and informal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Approaches: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marR="0" lvl="3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tabLst/>
              <a:defRPr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Formal binding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agreements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should be pursued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 patrticular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if (1) the relations between parties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the countries 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are hostile, (2) existing national laws hinder cooperation, (3) governments do not have a strong and long history of collaboration and (4) significant legal, socio-cultural, ecological and economic differences exist.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marR="0" lvl="3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tabLst/>
              <a:defRPr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Informal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agreements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are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generally easier to negotiate and implement. These agreements aid in building cooperative relations and are best used where formal agreements are ineffective.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25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ff00c54be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ff00c54be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(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Brazil)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hr-HR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IUCN / Boris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Erg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Developing and implementing an Action</a:t>
            </a:r>
            <a:r>
              <a:rPr lang="hr-HR" b="1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Plan</a:t>
            </a:r>
            <a:endParaRPr b="1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comes next?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Development</a:t>
            </a:r>
            <a:r>
              <a:rPr lang="hr-HR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and i</a:t>
            </a: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mplementation </a:t>
            </a:r>
            <a:r>
              <a:rPr lang="hr-H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of an Action Plan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Identifying the team to oversee implementation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Officials and/or representatives with relevant responsibilities, authority to make decisions, and that are accountable for implementation.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Developing specific short-term statements of operational goals, derived from long-term management objectives in the management plan or other higher level document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Goals should be specific, measurable, achievable, realistic and time-bound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Development of Action Plans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Must be consistent with each country’s managing procedures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More detailed in delegating tasks, individuals accountable, and time frames.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flexible documents and include proposals for regular review and updating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634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ff00c54be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ff00c54be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Photo Credit: </a:t>
            </a:r>
            <a:r>
              <a:rPr lang="hr-HR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Iguazu Falls </a:t>
            </a:r>
            <a:r>
              <a:rPr lang="en-US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</a:t>
            </a:r>
            <a:r>
              <a:rPr lang="en-US" i="1" baseline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Misiones (Argentina)</a:t>
            </a:r>
            <a:r>
              <a:rPr lang="hr-HR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©</a:t>
            </a:r>
            <a:r>
              <a:rPr lang="en-US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Martin St-</a:t>
            </a:r>
            <a:r>
              <a:rPr lang="en-US" i="1" dirty="0" err="1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Amant</a:t>
            </a:r>
            <a:r>
              <a:rPr lang="en-US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–Wikipedia</a:t>
            </a:r>
            <a:r>
              <a:rPr lang="en-US" i="1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(CC-by-SA-3.0)</a:t>
            </a:r>
            <a:endParaRPr lang="hr-HR" i="1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i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Securing financial</a:t>
            </a:r>
            <a:r>
              <a:rPr lang="hr-HR" b="1" i="0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stability</a:t>
            </a:r>
            <a:endParaRPr b="1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comes next?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Securing Financial Stability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Common Obstacles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government support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trust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local capacity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Limited public awareness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understanding of cultural, ecological and other values associated with transboundary areas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Incoherent and uncoordinated funding strategies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Funding limited to particular issues, problems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Incompatible legal and policy arrangements across adjacent jurisdictions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capacity to understand how transboundary conservation initiatives can have ecosystem goods and services can be strategically important for social or economic aspirations.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Development of a ‘donor-dependency’ culture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Recommendations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Review all costs associated with implementation and management for economic efficiency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 the full potential of ecosystem goods and services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 the beneficiaries and their linkages to the area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 strategies relevant to beneficiaries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Secure long-term investments to manage the TBCA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Design a long-term business plan rich compares the costs of joint management of the TBCA with potential income generating opportunities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Locate and acquire alternative funding sources </a:t>
            </a: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193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4" y="1005840"/>
            <a:ext cx="4572000" cy="201168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44" y="3474720"/>
            <a:ext cx="5300663" cy="109728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6" name="Google Shape;110;p25"/>
          <p:cNvCxnSpPr/>
          <p:nvPr userDrawn="1"/>
        </p:nvCxnSpPr>
        <p:spPr>
          <a:xfrm>
            <a:off x="2100000" y="3231163"/>
            <a:ext cx="4944000" cy="15900"/>
          </a:xfrm>
          <a:prstGeom prst="straightConnector1">
            <a:avLst/>
          </a:prstGeom>
          <a:noFill/>
          <a:ln w="38100" cap="flat" cmpd="sng">
            <a:solidFill>
              <a:srgbClr val="E692A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9109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7241" y="1092200"/>
            <a:ext cx="8602922" cy="3768725"/>
          </a:xfrm>
          <a:prstGeom prst="rect">
            <a:avLst/>
          </a:prstGeom>
          <a:solidFill>
            <a:srgbClr val="FFFFFF">
              <a:alpha val="55000"/>
            </a:srgbClr>
          </a:solidFill>
        </p:spPr>
        <p:txBody>
          <a:bodyPr tIns="182880">
            <a:normAutofit/>
          </a:bodyPr>
          <a:lstStyle>
            <a:lvl1pPr marL="0" indent="0">
              <a:buNone/>
              <a:defRPr sz="2400"/>
            </a:lvl1pPr>
            <a:lvl2pPr marL="228600"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59495" y="118898"/>
            <a:ext cx="8086725" cy="58477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4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59495" y="118898"/>
            <a:ext cx="8086725" cy="58477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54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7241" y="1092200"/>
            <a:ext cx="8602922" cy="3768725"/>
          </a:xfrm>
          <a:prstGeom prst="rect">
            <a:avLst/>
          </a:prstGeom>
          <a:solidFill>
            <a:srgbClr val="FFFFFF">
              <a:alpha val="55000"/>
            </a:srgbClr>
          </a:solidFill>
        </p:spPr>
        <p:txBody>
          <a:bodyPr tIns="182880">
            <a:normAutofit/>
          </a:bodyPr>
          <a:lstStyle>
            <a:lvl1pPr marL="0" indent="0">
              <a:buNone/>
              <a:defRPr sz="2000"/>
            </a:lvl1pPr>
            <a:lvl2pPr marL="228600"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59495" y="118898"/>
            <a:ext cx="8086725" cy="58477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59495" y="118898"/>
            <a:ext cx="8086725" cy="58477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48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72896"/>
            <a:ext cx="8046720" cy="461665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92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320" y="1097280"/>
            <a:ext cx="4114800" cy="3657600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tIns="182880">
            <a:normAutofit/>
          </a:bodyPr>
          <a:lstStyle>
            <a:lvl1pPr marL="365760">
              <a:buSzPct val="120000"/>
              <a:defRPr sz="1800"/>
            </a:lvl1pPr>
            <a:lvl2pPr>
              <a:defRPr sz="16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1" y="172896"/>
            <a:ext cx="8046720" cy="461665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12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9495" y="118898"/>
            <a:ext cx="8086725" cy="58477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Google Shape;128;p27"/>
          <p:cNvPicPr preferRelativeResize="0"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391"/>
            <a:ext cx="714374" cy="68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0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>
                <a:sym typeface="Times New Roman"/>
              </a:rPr>
              <a:t>Transboundary Conservation Areas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8: Final Thoughts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7143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240000" y="948629"/>
            <a:ext cx="8664000" cy="1006940"/>
          </a:xfrm>
          <a:prstGeom prst="rect">
            <a:avLst/>
          </a:prstGeom>
          <a:solidFill>
            <a:srgbClr val="E692A7">
              <a:alpha val="7345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Monitoring and evaluation provide the intelligence needed to assess results and identify what modifications may be needed to improve performance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240000" y="3058916"/>
            <a:ext cx="4434000" cy="1735418"/>
          </a:xfrm>
          <a:prstGeom prst="rect">
            <a:avLst/>
          </a:prstGeom>
          <a:solidFill>
            <a:srgbClr val="FFFFFF">
              <a:alpha val="5373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 progress and outcomes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Determine if there is a need to continue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Adapt management and action plans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Communicate progress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" name="Google Shape;130;p27"/>
          <p:cNvSpPr txBox="1"/>
          <p:nvPr/>
        </p:nvSpPr>
        <p:spPr>
          <a:xfrm>
            <a:off x="240000" y="2083008"/>
            <a:ext cx="4434000" cy="885629"/>
          </a:xfrm>
          <a:prstGeom prst="rect">
            <a:avLst/>
          </a:prstGeom>
          <a:solidFill>
            <a:srgbClr val="FFFFFF">
              <a:alpha val="5373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Monitoring and </a:t>
            </a:r>
            <a:r>
              <a:rPr lang="hr-HR" sz="20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valuation of TBCA Management Effectiveness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468" y="2083008"/>
            <a:ext cx="4069532" cy="271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sym typeface="Times New Roman"/>
              </a:rPr>
              <a:t>Measuring Results: Monitoring and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7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/>
        </p:nvSpPr>
        <p:spPr>
          <a:xfrm>
            <a:off x="240001" y="1662576"/>
            <a:ext cx="8756696" cy="3235679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55600">
              <a:lnSpc>
                <a:spcPct val="115000"/>
              </a:lnSpc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Diagnose the situation before engaging in transboundary conservation and decide if there is a compelling reason to act</a:t>
            </a:r>
          </a:p>
          <a:p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Work towards reaching a shared understanding and a common vision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Move from assessment to design and determine leadership, mobilize stakeholders, and create an organizational structure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Define the transboundary area carefully to reflect the stakeholders’ interests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Ideally express the vision and objectives in a joint management plan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Determine specific topics of realistic cooperation and mutual interests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240000" y="900438"/>
            <a:ext cx="8756696" cy="623700"/>
          </a:xfrm>
          <a:prstGeom prst="rect">
            <a:avLst/>
          </a:prstGeom>
          <a:solidFill>
            <a:srgbClr val="E692A7"/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None/>
              <a:def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Final thoughts on initiating transboundary conservation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chemeClr val="dk1"/>
                </a:solidFill>
                <a:ea typeface="Times New Roman"/>
                <a:cs typeface="Arial" panose="020B0604020202020204" pitchFamily="34" charset="0"/>
                <a:sym typeface="Times New Roman"/>
              </a:rPr>
              <a:t>Lessons and Advice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08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Final questions?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dirty="0">
                <a:ea typeface="Times New Roman"/>
                <a:cs typeface="Arial" panose="020B0604020202020204" pitchFamily="34" charset="0"/>
                <a:sym typeface="Times New Roman"/>
              </a:rPr>
              <a:t>Questions and Answers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89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Lessons learned and final thoughts …</a:t>
            </a:r>
          </a:p>
          <a:p>
            <a:pPr lvl="1"/>
            <a:r>
              <a:rPr lang="en-US" sz="2400" dirty="0"/>
              <a:t>…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dirty="0">
                <a:ea typeface="Times New Roman"/>
                <a:cs typeface="Arial" panose="020B0604020202020204" pitchFamily="34" charset="0"/>
                <a:sym typeface="Times New Roman"/>
              </a:rPr>
              <a:t>Module Evaluation and Final Thoughts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9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ea typeface="Times New Roman"/>
                <a:cs typeface="Arial" panose="020B0604020202020204" pitchFamily="34" charset="0"/>
                <a:sym typeface="Times New Roman"/>
              </a:rPr>
              <a:t>Transboundary Conservation Areas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End of Lesson 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218" y="999901"/>
            <a:ext cx="8369605" cy="731520"/>
          </a:xfrm>
          <a:prstGeom prst="rect">
            <a:avLst/>
          </a:prstGeom>
          <a:solidFill>
            <a:srgbClr val="E692A7">
              <a:alpha val="80000"/>
            </a:srgbClr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GB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Assess the enabling environment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pursue transboundary conservation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218" y="1807945"/>
            <a:ext cx="8369605" cy="731520"/>
          </a:xfrm>
          <a:prstGeom prst="rect">
            <a:avLst/>
          </a:prstGeom>
          <a:solidFill>
            <a:srgbClr val="E692A7">
              <a:alpha val="80000"/>
            </a:srgbClr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GB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Define the transboundary context and relationships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affecting the achievement of the conservation targets and the resulting geographic extent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218" y="2615989"/>
            <a:ext cx="8369605" cy="731520"/>
          </a:xfrm>
          <a:prstGeom prst="rect">
            <a:avLst/>
          </a:prstGeom>
          <a:solidFill>
            <a:srgbClr val="E692A7">
              <a:alpha val="80000"/>
            </a:srgbClr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GB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Identify and involve stakeholders,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obtain support of decision makers and ensure political will and buy-in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2218" y="3424033"/>
            <a:ext cx="8369605" cy="731520"/>
          </a:xfrm>
          <a:prstGeom prst="rect">
            <a:avLst/>
          </a:prstGeom>
          <a:solidFill>
            <a:srgbClr val="E692A7">
              <a:alpha val="80000"/>
            </a:srgbClr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Agree on </a:t>
            </a:r>
            <a:r>
              <a:rPr lang="en-GB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common values and joint vision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2218" y="4232079"/>
            <a:ext cx="8369605" cy="731520"/>
          </a:xfrm>
          <a:prstGeom prst="rect">
            <a:avLst/>
          </a:prstGeom>
          <a:solidFill>
            <a:srgbClr val="E692A7">
              <a:alpha val="80000"/>
            </a:srgbClr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Determine</a:t>
            </a:r>
            <a:r>
              <a:rPr lang="en-GB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common transboundary management objectives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and develop cooperative agreements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>
                <a:sym typeface="Times New Roman"/>
              </a:rPr>
              <a:t>Factors of Success</a:t>
            </a:r>
            <a:endParaRPr lang="en-US" sz="24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8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9;p26"/>
          <p:cNvSpPr/>
          <p:nvPr/>
        </p:nvSpPr>
        <p:spPr>
          <a:xfrm>
            <a:off x="790575" y="2441169"/>
            <a:ext cx="7829400" cy="770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692A7"/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n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Final thoughts</a:t>
            </a:r>
            <a:endParaRPr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" name="Google Shape;120;p26"/>
          <p:cNvSpPr/>
          <p:nvPr/>
        </p:nvSpPr>
        <p:spPr>
          <a:xfrm>
            <a:off x="790575" y="4127097"/>
            <a:ext cx="7829400" cy="770400"/>
          </a:xfrm>
          <a:prstGeom prst="rect">
            <a:avLst/>
          </a:prstGeom>
          <a:solidFill>
            <a:srgbClr val="E692A7">
              <a:alpha val="5691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Lessons and advice in initiating transboundary conservation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Google Shape;122;p26"/>
          <p:cNvSpPr/>
          <p:nvPr/>
        </p:nvSpPr>
        <p:spPr>
          <a:xfrm>
            <a:off x="790575" y="3284133"/>
            <a:ext cx="7829400" cy="770400"/>
          </a:xfrm>
          <a:prstGeom prst="rect">
            <a:avLst/>
          </a:prstGeom>
          <a:solidFill>
            <a:srgbClr val="E692A7">
              <a:alpha val="5691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Next steps in transboundary conservation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Lesson Overview &amp; Goals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49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7143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76200" y="1103204"/>
            <a:ext cx="4426350" cy="1020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692A7"/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r-HR" sz="2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Inputs and Processes</a:t>
            </a:r>
            <a:endParaRPr sz="2200" b="1" dirty="0"/>
          </a:p>
        </p:txBody>
      </p:sp>
      <p:sp>
        <p:nvSpPr>
          <p:cNvPr id="12" name="Google Shape;156;p29"/>
          <p:cNvSpPr/>
          <p:nvPr/>
        </p:nvSpPr>
        <p:spPr>
          <a:xfrm>
            <a:off x="4627066" y="1103204"/>
            <a:ext cx="4426350" cy="1020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692A7"/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r-HR" sz="2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Outputs and Outcomes</a:t>
            </a:r>
            <a:endParaRPr sz="2200" b="1" dirty="0"/>
          </a:p>
        </p:txBody>
      </p:sp>
      <p:sp>
        <p:nvSpPr>
          <p:cNvPr id="13" name="Google Shape;151;p29"/>
          <p:cNvSpPr txBox="1"/>
          <p:nvPr/>
        </p:nvSpPr>
        <p:spPr>
          <a:xfrm>
            <a:off x="76200" y="2222633"/>
            <a:ext cx="4426350" cy="2796175"/>
          </a:xfrm>
          <a:prstGeom prst="rect">
            <a:avLst/>
          </a:prstGeom>
          <a:solidFill>
            <a:srgbClr val="E692A7">
              <a:alpha val="5691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Take action: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Secure resources and implement actions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 the capacity to implement plans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 an action plan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Secure financial resources 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Implement the plans </a:t>
            </a:r>
          </a:p>
        </p:txBody>
      </p:sp>
      <p:sp>
        <p:nvSpPr>
          <p:cNvPr id="15" name="Google Shape;151;p29"/>
          <p:cNvSpPr txBox="1"/>
          <p:nvPr/>
        </p:nvSpPr>
        <p:spPr>
          <a:xfrm>
            <a:off x="4627066" y="2222633"/>
            <a:ext cx="4426350" cy="2796175"/>
          </a:xfrm>
          <a:prstGeom prst="rect">
            <a:avLst/>
          </a:prstGeom>
          <a:solidFill>
            <a:srgbClr val="E692A7">
              <a:alpha val="5691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Evaluate: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Learn and adapt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 progress and outcomes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Determine if there is a need to continue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Adapt the management and action plans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Communicate progress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Times New Roman"/>
              </a:rPr>
              <a:t>What Comes Next?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/>
        </p:nvSpPr>
        <p:spPr>
          <a:xfrm>
            <a:off x="393800" y="1192289"/>
            <a:ext cx="8346300" cy="623700"/>
          </a:xfrm>
          <a:prstGeom prst="rect">
            <a:avLst/>
          </a:prstGeom>
          <a:solidFill>
            <a:srgbClr val="E692A7"/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Securing Commitments and Capacity </a:t>
            </a:r>
            <a:endParaRPr sz="22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799" y="1966452"/>
            <a:ext cx="8346301" cy="2894473"/>
          </a:xfrm>
        </p:spPr>
        <p:txBody>
          <a:bodyPr/>
          <a:lstStyle/>
          <a:p>
            <a:r>
              <a:rPr lang="en-GB" dirty="0"/>
              <a:t>Secure commitments by stakeholders: </a:t>
            </a:r>
          </a:p>
          <a:p>
            <a:pPr lvl="1"/>
            <a:r>
              <a:rPr lang="en-GB" dirty="0"/>
              <a:t>Knowledge and expertise </a:t>
            </a:r>
          </a:p>
          <a:p>
            <a:pPr lvl="1"/>
            <a:r>
              <a:rPr lang="en-GB" dirty="0"/>
              <a:t>Resources </a:t>
            </a:r>
          </a:p>
          <a:p>
            <a:pPr lvl="1"/>
            <a:r>
              <a:rPr lang="en-GB" dirty="0"/>
              <a:t>Management obligations</a:t>
            </a:r>
          </a:p>
          <a:p>
            <a:r>
              <a:rPr lang="en-GB" dirty="0"/>
              <a:t>Requires regular and consistent dialogues with stakeholders in the planning and management process to gain advice, build confidence and commit resources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sym typeface="Times New Roman"/>
              </a:rPr>
              <a:t>Securing Capacity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7143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3709449" y="2088292"/>
            <a:ext cx="5172000" cy="2964858"/>
          </a:xfrm>
          <a:prstGeom prst="rect">
            <a:avLst/>
          </a:prstGeom>
          <a:solidFill>
            <a:srgbClr val="FFFFFF">
              <a:alpha val="5373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Political commitments from prospective countries to begin the dialogue 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Building political support and commitment 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Sustained collaboration between partners 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Balance of local and national involvement 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255918" y="2875400"/>
            <a:ext cx="3076800" cy="488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692A7"/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Approaches</a:t>
            </a:r>
            <a:endParaRPr sz="2200" b="1" dirty="0"/>
          </a:p>
        </p:txBody>
      </p:sp>
      <p:sp>
        <p:nvSpPr>
          <p:cNvPr id="176" name="Google Shape;176;p31"/>
          <p:cNvSpPr txBox="1"/>
          <p:nvPr/>
        </p:nvSpPr>
        <p:spPr>
          <a:xfrm>
            <a:off x="255918" y="3475875"/>
            <a:ext cx="3076800" cy="488400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Top-</a:t>
            </a: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own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255918" y="4020312"/>
            <a:ext cx="3076800" cy="488400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Bottom-up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255918" y="4564750"/>
            <a:ext cx="3076800" cy="488400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Third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arty </a:t>
            </a: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acilitation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709449" y="1056777"/>
            <a:ext cx="5172000" cy="838200"/>
          </a:xfrm>
          <a:prstGeom prst="rect">
            <a:avLst/>
          </a:prstGeom>
          <a:solidFill>
            <a:srgbClr val="E692A7">
              <a:alpha val="7345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Legitimizing </a:t>
            </a:r>
            <a:r>
              <a:rPr lang="hr-HR" sz="2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transboundary conservation</a:t>
            </a:r>
            <a:r>
              <a:rPr lang="en" sz="2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initiatives </a:t>
            </a:r>
            <a:endParaRPr sz="22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78" y="874075"/>
            <a:ext cx="2873362" cy="19136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ea typeface="Times New Roman"/>
                <a:cs typeface="Arial" panose="020B0604020202020204" pitchFamily="34" charset="0"/>
                <a:sym typeface="Times New Roman"/>
              </a:rPr>
              <a:t>Securing Political Buy-in &amp; Building Legitimacy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7143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/>
          <p:nvPr/>
        </p:nvSpPr>
        <p:spPr>
          <a:xfrm>
            <a:off x="4190578" y="1242150"/>
            <a:ext cx="3973500" cy="685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692A7"/>
          </a:solidFill>
          <a:ln w="2857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Approaches</a:t>
            </a:r>
            <a:endParaRPr sz="2200" b="1" dirty="0"/>
          </a:p>
        </p:txBody>
      </p:sp>
      <p:sp>
        <p:nvSpPr>
          <p:cNvPr id="188" name="Google Shape;188;p32"/>
          <p:cNvSpPr txBox="1"/>
          <p:nvPr/>
        </p:nvSpPr>
        <p:spPr>
          <a:xfrm>
            <a:off x="4190578" y="2154275"/>
            <a:ext cx="3973500" cy="623700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Formal </a:t>
            </a: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greements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4190578" y="3004300"/>
            <a:ext cx="3973500" cy="623700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Informal </a:t>
            </a: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greements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4190578" y="3854325"/>
            <a:ext cx="3973500" cy="787200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Combination of both formal and informal </a:t>
            </a: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greements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6" y="939113"/>
            <a:ext cx="2617995" cy="3929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ea typeface="Times New Roman"/>
                <a:cs typeface="Arial" panose="020B0604020202020204" pitchFamily="34" charset="0"/>
                <a:sym typeface="Times New Roman"/>
              </a:rPr>
              <a:t>Developing Transboundary Agreements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/>
        </p:nvSpPr>
        <p:spPr>
          <a:xfrm>
            <a:off x="4613548" y="2596941"/>
            <a:ext cx="4340672" cy="2309574"/>
          </a:xfrm>
          <a:prstGeom prst="rect">
            <a:avLst/>
          </a:prstGeom>
          <a:solidFill>
            <a:srgbClr val="FFFFFF">
              <a:alpha val="7614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Must be consistent with each country’s managing procedures 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More detailed in delegating tasks, individuals accountable and time frames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lexible and include proposals for regular review and updating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Google Shape;188;p32"/>
          <p:cNvSpPr txBox="1"/>
          <p:nvPr/>
        </p:nvSpPr>
        <p:spPr>
          <a:xfrm>
            <a:off x="179441" y="1511332"/>
            <a:ext cx="4340795" cy="951150"/>
          </a:xfrm>
          <a:prstGeom prst="rect">
            <a:avLst/>
          </a:prstGeom>
          <a:solidFill>
            <a:srgbClr val="E692A7">
              <a:alpha val="8499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GB" sz="2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Identifying the team to oversee implementation</a:t>
            </a:r>
          </a:p>
        </p:txBody>
      </p:sp>
      <p:sp>
        <p:nvSpPr>
          <p:cNvPr id="9" name="Google Shape;188;p32"/>
          <p:cNvSpPr txBox="1"/>
          <p:nvPr/>
        </p:nvSpPr>
        <p:spPr>
          <a:xfrm>
            <a:off x="179441" y="2596940"/>
            <a:ext cx="4340795" cy="2284383"/>
          </a:xfrm>
          <a:prstGeom prst="rect">
            <a:avLst/>
          </a:prstGeom>
          <a:solidFill>
            <a:srgbClr val="E692A7">
              <a:alpha val="8499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GB" sz="2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Developing short-term statements of operational goals derived from long-term management objectives </a:t>
            </a:r>
          </a:p>
        </p:txBody>
      </p:sp>
      <p:sp>
        <p:nvSpPr>
          <p:cNvPr id="10" name="Google Shape;188;p32"/>
          <p:cNvSpPr txBox="1"/>
          <p:nvPr/>
        </p:nvSpPr>
        <p:spPr>
          <a:xfrm>
            <a:off x="4613547" y="1511332"/>
            <a:ext cx="4340673" cy="951150"/>
          </a:xfrm>
          <a:prstGeom prst="rect">
            <a:avLst/>
          </a:prstGeom>
          <a:solidFill>
            <a:srgbClr val="E692A7">
              <a:alpha val="84990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GB" sz="2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Developing an Action Plan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7280" y="181826"/>
            <a:ext cx="8046720" cy="461665"/>
          </a:xfrm>
        </p:spPr>
        <p:txBody>
          <a:bodyPr/>
          <a:lstStyle/>
          <a:p>
            <a:pPr lvl="0"/>
            <a:r>
              <a:rPr lang="en-GB" sz="2400" dirty="0">
                <a:ea typeface="Times New Roman"/>
                <a:cs typeface="Arial" panose="020B0604020202020204" pitchFamily="34" charset="0"/>
                <a:sym typeface="Times New Roman"/>
              </a:rPr>
              <a:t>Developing and Implementing an Action Plan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7143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/>
          <p:nvPr/>
        </p:nvSpPr>
        <p:spPr>
          <a:xfrm>
            <a:off x="220858" y="1739545"/>
            <a:ext cx="4304222" cy="3294779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Obstacles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government support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trust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Lack of capacity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Limited public awareness &amp; understanding of local cultural, ecological, and other values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Incoherent and uncoordinated funding strategies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Funding limited to specific issues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Development of donor-dependency 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4629874" y="870370"/>
            <a:ext cx="4417146" cy="4163954"/>
          </a:xfrm>
          <a:prstGeom prst="rect">
            <a:avLst/>
          </a:prstGeom>
          <a:solidFill>
            <a:srgbClr val="E692A7">
              <a:alpha val="50196"/>
            </a:srgbClr>
          </a:solidFill>
          <a:ln w="9525" cap="flat" cmpd="sng">
            <a:solidFill>
              <a:srgbClr val="E692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Recommendations 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Review all costs associated with implementation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Assess the full potential of ecosystem goods and services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 the beneficiaries and their linkages to the area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 strategies relevant to beneficiaries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Secure long-term investments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Design a long-term business plan that compares the costs of joint management of with income generating potential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Locate and acquire alternative funding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ea typeface="Times New Roman"/>
                <a:cs typeface="Arial" panose="020B0604020202020204" pitchFamily="34" charset="0"/>
                <a:sym typeface="Times New Roman"/>
              </a:rPr>
              <a:t>Securing Financial Stability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58" y="870370"/>
            <a:ext cx="4304222" cy="760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2139</Words>
  <Application>Microsoft Macintosh PowerPoint</Application>
  <PresentationFormat>On-screen Show (16:9)</PresentationFormat>
  <Paragraphs>250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Custom Design</vt:lpstr>
      <vt:lpstr>Transboundary Conservation Areas</vt:lpstr>
      <vt:lpstr>Factors of Success</vt:lpstr>
      <vt:lpstr>Lesson Overview &amp; Goals</vt:lpstr>
      <vt:lpstr>What Comes Next?</vt:lpstr>
      <vt:lpstr>Securing Capacity</vt:lpstr>
      <vt:lpstr>Securing Political Buy-in &amp; Building Legitimacy</vt:lpstr>
      <vt:lpstr>Developing Transboundary Agreements</vt:lpstr>
      <vt:lpstr>Developing and Implementing an Action Plan</vt:lpstr>
      <vt:lpstr>Securing Financial Stability </vt:lpstr>
      <vt:lpstr>Measuring Results: Monitoring and Evaluation</vt:lpstr>
      <vt:lpstr>Lessons and Advice</vt:lpstr>
      <vt:lpstr>Questions and Answers</vt:lpstr>
      <vt:lpstr>Module Evaluation and Final Thoughts</vt:lpstr>
      <vt:lpstr>Transboundary Conservation Areas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SLOBODIAN Lydia</dc:creator>
  <cp:lastModifiedBy>Microsoft Office User</cp:lastModifiedBy>
  <cp:revision>101</cp:revision>
  <dcterms:modified xsi:type="dcterms:W3CDTF">2019-06-03T15:21:05Z</dcterms:modified>
</cp:coreProperties>
</file>